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1" r:id="rId4"/>
    <p:sldId id="258" r:id="rId5"/>
    <p:sldId id="278" r:id="rId6"/>
    <p:sldId id="259" r:id="rId7"/>
    <p:sldId id="260" r:id="rId8"/>
    <p:sldId id="272" r:id="rId9"/>
    <p:sldId id="261" r:id="rId10"/>
    <p:sldId id="273" r:id="rId11"/>
    <p:sldId id="274" r:id="rId12"/>
    <p:sldId id="279" r:id="rId13"/>
    <p:sldId id="280" r:id="rId14"/>
    <p:sldId id="281" r:id="rId15"/>
    <p:sldId id="275" r:id="rId16"/>
    <p:sldId id="262" r:id="rId17"/>
    <p:sldId id="264" r:id="rId18"/>
    <p:sldId id="282" r:id="rId19"/>
    <p:sldId id="265" r:id="rId20"/>
    <p:sldId id="276" r:id="rId21"/>
    <p:sldId id="266" r:id="rId22"/>
    <p:sldId id="270" r:id="rId23"/>
    <p:sldId id="28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8E6DD-19E6-4AC5-97D7-534551B7C052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6DB61-A7F5-4F7B-AC54-2E9376C3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21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8E6DD-19E6-4AC5-97D7-534551B7C052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6DB61-A7F5-4F7B-AC54-2E9376C3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32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8E6DD-19E6-4AC5-97D7-534551B7C052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6DB61-A7F5-4F7B-AC54-2E9376C3AA7C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4201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8E6DD-19E6-4AC5-97D7-534551B7C052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6DB61-A7F5-4F7B-AC54-2E9376C3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414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8E6DD-19E6-4AC5-97D7-534551B7C052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6DB61-A7F5-4F7B-AC54-2E9376C3AA7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036790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8E6DD-19E6-4AC5-97D7-534551B7C052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6DB61-A7F5-4F7B-AC54-2E9376C3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85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8E6DD-19E6-4AC5-97D7-534551B7C052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6DB61-A7F5-4F7B-AC54-2E9376C3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623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8E6DD-19E6-4AC5-97D7-534551B7C052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6DB61-A7F5-4F7B-AC54-2E9376C3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10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8E6DD-19E6-4AC5-97D7-534551B7C052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6DB61-A7F5-4F7B-AC54-2E9376C3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598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8E6DD-19E6-4AC5-97D7-534551B7C052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6DB61-A7F5-4F7B-AC54-2E9376C3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204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8E6DD-19E6-4AC5-97D7-534551B7C052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6DB61-A7F5-4F7B-AC54-2E9376C3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497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8E6DD-19E6-4AC5-97D7-534551B7C052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6DB61-A7F5-4F7B-AC54-2E9376C3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60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8E6DD-19E6-4AC5-97D7-534551B7C052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6DB61-A7F5-4F7B-AC54-2E9376C3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424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8E6DD-19E6-4AC5-97D7-534551B7C052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6DB61-A7F5-4F7B-AC54-2E9376C3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294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8E6DD-19E6-4AC5-97D7-534551B7C052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6DB61-A7F5-4F7B-AC54-2E9376C3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587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8E6DD-19E6-4AC5-97D7-534551B7C052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6DB61-A7F5-4F7B-AC54-2E9376C3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7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8E6DD-19E6-4AC5-97D7-534551B7C052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0F6DB61-A7F5-4F7B-AC54-2E9376C3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472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gramaziokohler.github.io/compas_fab/0.21.0/examples/03_backends_ros/08_ros_create_moveit_package_from_custom_urdf.html#3-8-3-add-virtual-joints" TargetMode="External"/><Relationship Id="rId3" Type="http://schemas.openxmlformats.org/officeDocument/2006/relationships/hyperlink" Target="https://gramaziokohler.github.io/compas_fab/0.21.0/examples/03_backends_ros/08_ros_create_moveit_package_from_custom_urdf.html" TargetMode="External"/><Relationship Id="rId7" Type="http://schemas.openxmlformats.org/officeDocument/2006/relationships/hyperlink" Target="https://roboticscasual.com/ros-tutorial-pick-and-place-task-with-the-moveit-c-interface/" TargetMode="External"/><Relationship Id="rId2" Type="http://schemas.openxmlformats.org/officeDocument/2006/relationships/hyperlink" Target="https://docs.fetchrobotics.com/manipulation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oboticscasual.com/ros-tutorial-how-to-create-a-moveit-config-for-the-ur5-and-a-gripper/" TargetMode="External"/><Relationship Id="rId5" Type="http://schemas.openxmlformats.org/officeDocument/2006/relationships/hyperlink" Target="https://ros-planning.github.io/moveit_tutorials/doc/pick_place/pick_place_tutorial.html#the-entire-cod" TargetMode="External"/><Relationship Id="rId4" Type="http://schemas.openxmlformats.org/officeDocument/2006/relationships/hyperlink" Target="https://ros-planning.github.io/moveit_tutorials/doc/moveit_cpp/moveitcpp_tutorial.html#the-entire-code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AAD13-1444-B1ED-9E54-28FCBD0B81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943" y="2404531"/>
            <a:ext cx="8697060" cy="1646302"/>
          </a:xfrm>
        </p:spPr>
        <p:txBody>
          <a:bodyPr/>
          <a:lstStyle/>
          <a:p>
            <a:r>
              <a:rPr lang="en-US" dirty="0"/>
              <a:t>Project-2 </a:t>
            </a:r>
            <a:br>
              <a:rPr lang="en-US" dirty="0"/>
            </a:br>
            <a:r>
              <a:rPr lang="en-US" dirty="0"/>
              <a:t>ENPM – 662</a:t>
            </a:r>
            <a:br>
              <a:rPr lang="en-US" dirty="0"/>
            </a:br>
            <a:r>
              <a:rPr lang="en-US" dirty="0"/>
              <a:t>Final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79F6C3-00A6-2421-D63F-FAC643D861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7571" y="4050833"/>
            <a:ext cx="4756432" cy="1646302"/>
          </a:xfrm>
        </p:spPr>
        <p:txBody>
          <a:bodyPr>
            <a:normAutofit/>
          </a:bodyPr>
          <a:lstStyle/>
          <a:p>
            <a:r>
              <a:rPr lang="en-US" u="sng" dirty="0"/>
              <a:t>Team Members</a:t>
            </a:r>
            <a:r>
              <a:rPr lang="en-US" dirty="0"/>
              <a:t>:</a:t>
            </a:r>
          </a:p>
          <a:p>
            <a:r>
              <a:rPr lang="en-US" dirty="0"/>
              <a:t>1) </a:t>
            </a:r>
            <a:r>
              <a:rPr lang="en-US" dirty="0" err="1"/>
              <a:t>Tej</a:t>
            </a:r>
            <a:r>
              <a:rPr lang="en-US" dirty="0"/>
              <a:t> Kiran: UID - 119197066 </a:t>
            </a:r>
          </a:p>
          <a:p>
            <a:r>
              <a:rPr lang="en-US" dirty="0"/>
              <a:t>2) </a:t>
            </a:r>
            <a:r>
              <a:rPr lang="en-US" dirty="0" err="1"/>
              <a:t>Dhinesh</a:t>
            </a:r>
            <a:r>
              <a:rPr lang="en-US" dirty="0"/>
              <a:t> </a:t>
            </a:r>
            <a:r>
              <a:rPr lang="en-US" dirty="0" err="1"/>
              <a:t>Rajasekaran</a:t>
            </a:r>
            <a:r>
              <a:rPr lang="en-US" dirty="0"/>
              <a:t>: UID - 119400241</a:t>
            </a:r>
          </a:p>
          <a:p>
            <a:r>
              <a:rPr lang="en-US" dirty="0"/>
              <a:t>3) Arshad Shaik: UID - 118438832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F7672389-8A00-7898-93B2-5073D59AD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86" y="0"/>
            <a:ext cx="1841210" cy="18412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464D45-A990-C97F-46B4-FAEDC3250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43" y="2359168"/>
            <a:ext cx="2910639" cy="355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910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10F7-B428-7529-85EA-DD984054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Kinematics Validation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CE2936-E664-7172-B7C2-69889CDC5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18"/>
          <a:stretch/>
        </p:blipFill>
        <p:spPr>
          <a:xfrm>
            <a:off x="568427" y="2018288"/>
            <a:ext cx="10387064" cy="1236541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564BCC0-5469-5D05-3A08-1D24CCD14A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23"/>
          <a:stretch/>
        </p:blipFill>
        <p:spPr>
          <a:xfrm>
            <a:off x="1132114" y="4520526"/>
            <a:ext cx="3308328" cy="1049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D7B456-A442-C33D-09E3-A5B1A3481957}"/>
              </a:ext>
            </a:extLst>
          </p:cNvPr>
          <p:cNvSpPr txBox="1"/>
          <p:nvPr/>
        </p:nvSpPr>
        <p:spPr>
          <a:xfrm>
            <a:off x="1132114" y="4520526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No. of Iterations:</a:t>
            </a:r>
          </a:p>
        </p:txBody>
      </p:sp>
    </p:spTree>
    <p:extLst>
      <p:ext uri="{BB962C8B-B14F-4D97-AF65-F5344CB8AC3E}">
        <p14:creationId xmlns:p14="http://schemas.microsoft.com/office/powerpoint/2010/main" val="2493836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10F7-B428-7529-85EA-DD984054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Method: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A2017-CC20-C27C-C8B6-74CF59007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PID Control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62CFFF-318C-EFC6-E6DE-BDD09597A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165500"/>
            <a:ext cx="5519057" cy="56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078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10F7-B428-7529-85EA-DD984054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MoveIt</a:t>
            </a:r>
            <a:r>
              <a:rPr lang="en-US" dirty="0"/>
              <a:t> – IK Planner Settings: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405C500-38BC-ADBC-61B5-D17FB3020D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549" y="1790473"/>
            <a:ext cx="6332622" cy="506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458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10F7-B428-7529-85EA-DD984054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MoveIt</a:t>
            </a:r>
            <a:r>
              <a:rPr lang="en-US" dirty="0"/>
              <a:t> – IK Planner Settings: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45C654E-5D42-3080-C5FA-877B275CB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01" y="1648960"/>
            <a:ext cx="6239828" cy="4952864"/>
          </a:xfrm>
        </p:spPr>
      </p:pic>
    </p:spTree>
    <p:extLst>
      <p:ext uri="{BB962C8B-B14F-4D97-AF65-F5344CB8AC3E}">
        <p14:creationId xmlns:p14="http://schemas.microsoft.com/office/powerpoint/2010/main" val="744439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10F7-B428-7529-85EA-DD984054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MoveIt</a:t>
            </a:r>
            <a:r>
              <a:rPr lang="en-US" dirty="0"/>
              <a:t> – IK Planner Settings – Own IK plugin: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08421B-77C3-21C2-E655-4824F43D5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081" y="2171474"/>
            <a:ext cx="5928291" cy="4446218"/>
          </a:xfrm>
        </p:spPr>
      </p:pic>
    </p:spTree>
    <p:extLst>
      <p:ext uri="{BB962C8B-B14F-4D97-AF65-F5344CB8AC3E}">
        <p14:creationId xmlns:p14="http://schemas.microsoft.com/office/powerpoint/2010/main" val="2640955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10F7-B428-7529-85EA-DD984054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A2017-CC20-C27C-C8B6-74CF59007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Numerical Inverse Kinematics calculation requires an initial guess which can be solved using a planner in real world applications</a:t>
            </a:r>
          </a:p>
          <a:p>
            <a:r>
              <a:rPr lang="en-US" dirty="0"/>
              <a:t>Joint constraints are ignored in IK calculation</a:t>
            </a:r>
          </a:p>
          <a:p>
            <a:r>
              <a:rPr lang="en-US" dirty="0"/>
              <a:t>Environmental/workspace constraints will be handled by the planner.</a:t>
            </a:r>
          </a:p>
          <a:p>
            <a:r>
              <a:rPr lang="en-US" dirty="0"/>
              <a:t>Numerical Inverse Kinematics will converge in real time</a:t>
            </a:r>
          </a:p>
        </p:txBody>
      </p:sp>
    </p:spTree>
    <p:extLst>
      <p:ext uri="{BB962C8B-B14F-4D97-AF65-F5344CB8AC3E}">
        <p14:creationId xmlns:p14="http://schemas.microsoft.com/office/powerpoint/2010/main" val="2603099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2368B-E0C0-AB09-6301-8DFBD9ED9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faced during the process: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6E6EA-E27F-582B-923D-F563F8447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Mass Inertia problems in the URDF generation from </a:t>
            </a:r>
            <a:r>
              <a:rPr lang="en-US" dirty="0" err="1"/>
              <a:t>Solidworks</a:t>
            </a:r>
            <a:endParaRPr lang="en-US" dirty="0"/>
          </a:p>
          <a:p>
            <a:r>
              <a:rPr lang="en-US" dirty="0" err="1"/>
              <a:t>MoveIt</a:t>
            </a:r>
            <a:r>
              <a:rPr lang="en-US" dirty="0"/>
              <a:t> planning group creation</a:t>
            </a:r>
          </a:p>
          <a:p>
            <a:r>
              <a:rPr lang="en-US" dirty="0"/>
              <a:t>Adding </a:t>
            </a:r>
            <a:r>
              <a:rPr lang="en-US" dirty="0" err="1"/>
              <a:t>MoveIt</a:t>
            </a:r>
            <a:r>
              <a:rPr lang="en-US" dirty="0"/>
              <a:t> transmission controllers to URDF</a:t>
            </a:r>
          </a:p>
          <a:p>
            <a:r>
              <a:rPr lang="en-US" dirty="0"/>
              <a:t>Using our own IK solver with </a:t>
            </a:r>
            <a:r>
              <a:rPr lang="en-US" dirty="0" err="1"/>
              <a:t>MoveIt</a:t>
            </a:r>
            <a:r>
              <a:rPr lang="en-US" dirty="0"/>
              <a:t> planner</a:t>
            </a:r>
          </a:p>
          <a:p>
            <a:r>
              <a:rPr lang="en-US" dirty="0"/>
              <a:t>IK logic adaptation from python code to C++ ROS plug-in</a:t>
            </a:r>
          </a:p>
          <a:p>
            <a:r>
              <a:rPr lang="en-US" dirty="0"/>
              <a:t>Solving IK using numerical methods</a:t>
            </a:r>
          </a:p>
          <a:p>
            <a:r>
              <a:rPr lang="en-US" dirty="0"/>
              <a:t>Damped Least square method takes more time to converge than direct Newton-Raphson method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976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8376B-BE21-120F-6B9A-952094CCC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Gazebo &amp; </a:t>
            </a:r>
            <a:r>
              <a:rPr lang="en-US" dirty="0" err="1"/>
              <a:t>Rviz</a:t>
            </a:r>
            <a:r>
              <a:rPr lang="en-US" dirty="0"/>
              <a:t> visualization</a:t>
            </a:r>
          </a:p>
        </p:txBody>
      </p:sp>
      <p:pic>
        <p:nvPicPr>
          <p:cNvPr id="4" name="Pick and place Inverse Kinematics">
            <a:hlinkClick r:id="" action="ppaction://media"/>
            <a:extLst>
              <a:ext uri="{FF2B5EF4-FFF2-40B4-BE49-F238E27FC236}">
                <a16:creationId xmlns:a16="http://schemas.microsoft.com/office/drawing/2014/main" id="{010EFE06-FBAC-CD3E-9D84-9ACB3A17917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69255" y="1488281"/>
            <a:ext cx="5378602" cy="4672750"/>
          </a:xfrm>
        </p:spPr>
      </p:pic>
    </p:spTree>
    <p:extLst>
      <p:ext uri="{BB962C8B-B14F-4D97-AF65-F5344CB8AC3E}">
        <p14:creationId xmlns:p14="http://schemas.microsoft.com/office/powerpoint/2010/main" val="2845670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8376B-BE21-120F-6B9A-952094CCC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MoveIt</a:t>
            </a:r>
            <a:r>
              <a:rPr lang="en-US" dirty="0"/>
              <a:t> joint control with solution generated by our IK </a:t>
            </a:r>
          </a:p>
        </p:txBody>
      </p:sp>
      <p:pic>
        <p:nvPicPr>
          <p:cNvPr id="15" name="ur5_RVIZ_pick_place">
            <a:hlinkClick r:id="" action="ppaction://media"/>
            <a:extLst>
              <a:ext uri="{FF2B5EF4-FFF2-40B4-BE49-F238E27FC236}">
                <a16:creationId xmlns:a16="http://schemas.microsoft.com/office/drawing/2014/main" id="{7C733570-BABF-E972-85F2-DB9780F56BE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1475" y="2160588"/>
            <a:ext cx="6669088" cy="3881437"/>
          </a:xfrm>
        </p:spPr>
      </p:pic>
    </p:spTree>
    <p:extLst>
      <p:ext uri="{BB962C8B-B14F-4D97-AF65-F5344CB8AC3E}">
        <p14:creationId xmlns:p14="http://schemas.microsoft.com/office/powerpoint/2010/main" val="128323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6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CA715-5C35-ECF6-0240-567DF4B3D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404AB-A1E5-1B9D-7F07-8A35F9C77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sure to allow </a:t>
            </a:r>
            <a:r>
              <a:rPr lang="en-US" dirty="0" err="1"/>
              <a:t>MoveIt</a:t>
            </a:r>
            <a:r>
              <a:rPr lang="en-US" dirty="0"/>
              <a:t> setup assistant to overwrite URDF with transmission controllers</a:t>
            </a:r>
          </a:p>
          <a:p>
            <a:r>
              <a:rPr lang="en-US" dirty="0"/>
              <a:t>Make sure to turn on Gazebo simulation before publishing commands to controller topics</a:t>
            </a:r>
          </a:p>
          <a:p>
            <a:r>
              <a:rPr lang="en-US" dirty="0"/>
              <a:t>IK solver needs additional refinements and constraints validations to make it work with </a:t>
            </a:r>
            <a:r>
              <a:rPr lang="en-US" dirty="0" err="1"/>
              <a:t>MoveIt</a:t>
            </a:r>
            <a:r>
              <a:rPr lang="en-US" dirty="0"/>
              <a:t> planners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548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94252-1959-B141-DDFA-06CF6177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DEDBA-F044-9C54-2105-531C11A11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225904"/>
            <a:ext cx="8596668" cy="3880773"/>
          </a:xfrm>
        </p:spPr>
        <p:txBody>
          <a:bodyPr/>
          <a:lstStyle/>
          <a:p>
            <a:r>
              <a:rPr lang="en-US" dirty="0"/>
              <a:t>Introduction: </a:t>
            </a:r>
          </a:p>
          <a:p>
            <a:pPr lvl="1"/>
            <a:r>
              <a:rPr lang="en-US" dirty="0"/>
              <a:t>The main objective of the project is to implement an application based on basic pick and place operation using the Universal UR5 manipulator in the Robot Realization Laboratory.</a:t>
            </a:r>
          </a:p>
          <a:p>
            <a:r>
              <a:rPr lang="en-US" dirty="0"/>
              <a:t>Robot Type: Universal Robot’s UR5</a:t>
            </a:r>
          </a:p>
          <a:p>
            <a:r>
              <a:rPr lang="en-US" dirty="0"/>
              <a:t>DOFs and Dimensions: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4106C2-A2DF-8390-EDDD-2102F2981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972" y="3770490"/>
            <a:ext cx="3156112" cy="18860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338797-B22F-52B7-4759-1C02B7223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103" y="1571977"/>
            <a:ext cx="3257717" cy="397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23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CA715-5C35-ECF6-0240-567DF4B3D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404AB-A1E5-1B9D-7F07-8A35F9C77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main objective of the project is to implement an application based on basic pick and place operation using the Universal UR5 manipulator in the Robot Realization Laboratory.</a:t>
            </a:r>
          </a:p>
          <a:p>
            <a:r>
              <a:rPr lang="en-US" dirty="0"/>
              <a:t>The </a:t>
            </a:r>
            <a:r>
              <a:rPr lang="en-US" dirty="0" err="1"/>
              <a:t>solidworks</a:t>
            </a:r>
            <a:r>
              <a:rPr lang="en-US" dirty="0"/>
              <a:t> model of UR5 is taken and used for pick and place simulation</a:t>
            </a:r>
          </a:p>
          <a:p>
            <a:r>
              <a:rPr lang="en-US" dirty="0"/>
              <a:t>Created a ROS package and implemented FK, IK</a:t>
            </a:r>
          </a:p>
          <a:p>
            <a:r>
              <a:rPr lang="en-US" dirty="0"/>
              <a:t>The UR5 is implemented with </a:t>
            </a:r>
            <a:r>
              <a:rPr lang="en-US" dirty="0" err="1"/>
              <a:t>MoveIt</a:t>
            </a:r>
            <a:r>
              <a:rPr lang="en-US" dirty="0"/>
              <a:t> package in </a:t>
            </a:r>
            <a:r>
              <a:rPr lang="en-US" dirty="0" err="1"/>
              <a:t>Rviz</a:t>
            </a:r>
            <a:endParaRPr lang="en-US" dirty="0"/>
          </a:p>
          <a:p>
            <a:r>
              <a:rPr lang="en-US" dirty="0"/>
              <a:t>Future scope:</a:t>
            </a:r>
          </a:p>
          <a:p>
            <a:pPr lvl="1"/>
            <a:r>
              <a:rPr lang="en-US" dirty="0"/>
              <a:t>The project will be further developed to work on actual hardware.</a:t>
            </a:r>
          </a:p>
          <a:p>
            <a:pPr lvl="1"/>
            <a:r>
              <a:rPr lang="en-US" dirty="0"/>
              <a:t>Own IK solver plugin to work with </a:t>
            </a:r>
            <a:r>
              <a:rPr lang="en-US" dirty="0" err="1"/>
              <a:t>MoveIt</a:t>
            </a:r>
            <a:r>
              <a:rPr lang="en-US" dirty="0"/>
              <a:t> planner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703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F81A7-877D-1D18-8BC9-B561470E1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Contribution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D823A4-A66D-7202-3891-7AFE15590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5260530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Tej</a:t>
            </a:r>
            <a:r>
              <a:rPr lang="en-US" dirty="0"/>
              <a:t> Kiran:</a:t>
            </a:r>
          </a:p>
          <a:p>
            <a:pPr lvl="1"/>
            <a:r>
              <a:rPr lang="en-US" dirty="0"/>
              <a:t>Developed IK solver for UR5</a:t>
            </a:r>
          </a:p>
          <a:p>
            <a:pPr lvl="1"/>
            <a:r>
              <a:rPr lang="en-US" dirty="0"/>
              <a:t>Added controller</a:t>
            </a:r>
          </a:p>
          <a:p>
            <a:pPr lvl="1"/>
            <a:r>
              <a:rPr lang="en-US" dirty="0"/>
              <a:t>Added hardware interfaces</a:t>
            </a:r>
          </a:p>
          <a:p>
            <a:pPr lvl="1"/>
            <a:r>
              <a:rPr lang="en-US" dirty="0"/>
              <a:t>Written our own FK and IK algorithms based on D-H parameters</a:t>
            </a:r>
          </a:p>
          <a:p>
            <a:pPr lvl="1"/>
            <a:r>
              <a:rPr lang="en-US" dirty="0"/>
              <a:t>Implemented ‘Pick &amp; Place’ workflow using the above functions and simulated the motion in Gazebo</a:t>
            </a:r>
          </a:p>
          <a:p>
            <a:r>
              <a:rPr lang="en-US" dirty="0" err="1"/>
              <a:t>Dhinesh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Created a UR5 </a:t>
            </a:r>
            <a:r>
              <a:rPr lang="en-US" dirty="0" err="1"/>
              <a:t>MoveIt</a:t>
            </a:r>
            <a:r>
              <a:rPr lang="en-US" dirty="0"/>
              <a:t> package using </a:t>
            </a:r>
            <a:r>
              <a:rPr lang="en-US" dirty="0" err="1"/>
              <a:t>MoveIt</a:t>
            </a:r>
            <a:r>
              <a:rPr lang="en-US" dirty="0"/>
              <a:t> setup assistant</a:t>
            </a:r>
          </a:p>
          <a:p>
            <a:pPr lvl="1"/>
            <a:r>
              <a:rPr lang="en-US" dirty="0"/>
              <a:t>Used </a:t>
            </a:r>
            <a:r>
              <a:rPr lang="en-US" dirty="0" err="1"/>
              <a:t>MoveIt</a:t>
            </a:r>
            <a:r>
              <a:rPr lang="en-US" dirty="0"/>
              <a:t> Pick and Place API to move an abstract object in </a:t>
            </a:r>
            <a:r>
              <a:rPr lang="en-US" dirty="0" err="1"/>
              <a:t>Rviz</a:t>
            </a:r>
            <a:r>
              <a:rPr lang="en-US" dirty="0"/>
              <a:t> simulation environment</a:t>
            </a:r>
          </a:p>
          <a:p>
            <a:pPr lvl="1"/>
            <a:r>
              <a:rPr lang="en-US" dirty="0"/>
              <a:t>Explore the </a:t>
            </a:r>
            <a:r>
              <a:rPr lang="en-US" dirty="0" err="1"/>
              <a:t>solidworks</a:t>
            </a:r>
            <a:r>
              <a:rPr lang="en-US" dirty="0"/>
              <a:t> model for UR5</a:t>
            </a:r>
          </a:p>
          <a:p>
            <a:pPr lvl="1"/>
            <a:endParaRPr lang="en-US" dirty="0"/>
          </a:p>
          <a:p>
            <a:r>
              <a:rPr lang="en-US" dirty="0"/>
              <a:t>Arshad:</a:t>
            </a:r>
          </a:p>
          <a:p>
            <a:pPr lvl="1"/>
            <a:r>
              <a:rPr lang="en-US" dirty="0"/>
              <a:t>Created launch files, addition of hardware interfaces and controllers to URDF</a:t>
            </a:r>
          </a:p>
          <a:p>
            <a:pPr lvl="1"/>
            <a:r>
              <a:rPr lang="en-US" dirty="0"/>
              <a:t>Calculated DH parameters Table</a:t>
            </a:r>
          </a:p>
          <a:p>
            <a:pPr lvl="1"/>
            <a:r>
              <a:rPr lang="en-US" dirty="0"/>
              <a:t>Created joint angle publisher module</a:t>
            </a:r>
          </a:p>
          <a:p>
            <a:pPr lvl="1"/>
            <a:r>
              <a:rPr lang="en-US" dirty="0"/>
              <a:t>Test and validation of forward kinematics, inverse kinematics algorithms,</a:t>
            </a:r>
          </a:p>
          <a:p>
            <a:pPr lvl="1"/>
            <a:r>
              <a:rPr lang="en-US" dirty="0"/>
              <a:t>Test and validation of </a:t>
            </a:r>
            <a:r>
              <a:rPr lang="en-US" dirty="0" err="1"/>
              <a:t>MoveIt</a:t>
            </a:r>
            <a:r>
              <a:rPr lang="en-US" dirty="0"/>
              <a:t> ROS package in </a:t>
            </a:r>
            <a:r>
              <a:rPr lang="en-US" dirty="0" err="1"/>
              <a:t>Rviz</a:t>
            </a:r>
            <a:endParaRPr lang="en-US" dirty="0"/>
          </a:p>
          <a:p>
            <a:pPr lvl="1"/>
            <a:r>
              <a:rPr lang="en-US" dirty="0"/>
              <a:t>Project proposal, report, and ppt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579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EE0F8-56C8-97AD-56E5-2F03C42D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03271-F2D8-F1D7-BF8A-644BCBEEF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63903"/>
            <a:ext cx="8596668" cy="4261982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https://docs.fetchrobotics.com/manipulation.html</a:t>
            </a:r>
            <a:endParaRPr lang="en-US" dirty="0"/>
          </a:p>
          <a:p>
            <a:r>
              <a:rPr lang="en-US" dirty="0">
                <a:hlinkClick r:id="rId3"/>
              </a:rPr>
              <a:t>https://gramaziokohler.github.io/compas_fab/0.21.0/examples/03_backends_ros/08_ros_create_moveit_package_from_custom_urdf.html</a:t>
            </a:r>
            <a:endParaRPr lang="en-US" dirty="0"/>
          </a:p>
          <a:p>
            <a:r>
              <a:rPr lang="en-US" dirty="0">
                <a:hlinkClick r:id="rId4"/>
              </a:rPr>
              <a:t>https://ros-planning.github.io/moveit_tutorials/doc/moveit_cpp/moveitcpp_tutorial.html#the-entire-code</a:t>
            </a:r>
            <a:endParaRPr lang="en-US" dirty="0"/>
          </a:p>
          <a:p>
            <a:r>
              <a:rPr lang="en-US" dirty="0">
                <a:hlinkClick r:id="rId5"/>
              </a:rPr>
              <a:t>https://ros-planning.github.io/moveit_tutorials/doc/pick_place/pick_place_tutorial.html#the-entire-cod</a:t>
            </a:r>
            <a:endParaRPr lang="en-US" dirty="0"/>
          </a:p>
          <a:p>
            <a:r>
              <a:rPr lang="en-US" dirty="0">
                <a:hlinkClick r:id="rId6"/>
              </a:rPr>
              <a:t>https://roboticscasual.com/ros-tutorial-how-to-create-a-moveit-config-for-the-ur5-and-a-gripper/</a:t>
            </a:r>
            <a:endParaRPr lang="en-US" dirty="0"/>
          </a:p>
          <a:p>
            <a:r>
              <a:rPr lang="en-US" dirty="0">
                <a:hlinkClick r:id="rId7"/>
              </a:rPr>
              <a:t>https://roboticscasual.com/ros-tutorial-pick-and-place-task-with-the-moveit-c-interface/</a:t>
            </a:r>
            <a:r>
              <a:rPr lang="en-US" dirty="0"/>
              <a:t> </a:t>
            </a:r>
          </a:p>
          <a:p>
            <a:r>
              <a:rPr lang="en-US" dirty="0">
                <a:hlinkClick r:id="rId8"/>
              </a:rPr>
              <a:t>https://gramaziokohler.github.io/compas_fab/0.21.0/examples/03_backends_ros/08_ros_create_moveit_package_from_custom_urdf.html#3-8-3-add-virtual-joints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649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EE0F8-56C8-97AD-56E5-2F03C42D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Thank you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We would like to thank Dr. Reza </a:t>
            </a:r>
            <a:r>
              <a:rPr lang="en-US" dirty="0" err="1">
                <a:solidFill>
                  <a:schemeClr val="tx1"/>
                </a:solidFill>
              </a:rPr>
              <a:t>Monfaredi</a:t>
            </a:r>
            <a:r>
              <a:rPr lang="en-US" dirty="0">
                <a:solidFill>
                  <a:schemeClr val="tx1"/>
                </a:solidFill>
              </a:rPr>
              <a:t> &amp; TAs – Pavan &amp; Adarsh, for their valuable guidance in accomplishing this project.</a:t>
            </a:r>
          </a:p>
        </p:txBody>
      </p:sp>
    </p:spTree>
    <p:extLst>
      <p:ext uri="{BB962C8B-B14F-4D97-AF65-F5344CB8AC3E}">
        <p14:creationId xmlns:p14="http://schemas.microsoft.com/office/powerpoint/2010/main" val="1700477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94252-1959-B141-DDFA-06CF6177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Project Selection: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DEDBA-F044-9C54-2105-531C11A11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project selection is based on:</a:t>
            </a:r>
          </a:p>
          <a:p>
            <a:pPr lvl="1"/>
            <a:r>
              <a:rPr lang="en-US" dirty="0"/>
              <a:t>To understand and implement UR5 inverse kinematics</a:t>
            </a:r>
          </a:p>
          <a:p>
            <a:pPr lvl="1"/>
            <a:r>
              <a:rPr lang="en-US" dirty="0"/>
              <a:t>To gain knowledge on usage of </a:t>
            </a:r>
            <a:r>
              <a:rPr lang="en-US" dirty="0" err="1"/>
              <a:t>MoveIt</a:t>
            </a:r>
            <a:r>
              <a:rPr lang="en-US" dirty="0"/>
              <a:t> framework for pick &amp; place application</a:t>
            </a:r>
          </a:p>
          <a:p>
            <a:pPr lvl="1"/>
            <a:r>
              <a:rPr lang="en-US" dirty="0"/>
              <a:t>To get practical knowledge on controlling UR5 hardware</a:t>
            </a:r>
          </a:p>
        </p:txBody>
      </p:sp>
    </p:spTree>
    <p:extLst>
      <p:ext uri="{BB962C8B-B14F-4D97-AF65-F5344CB8AC3E}">
        <p14:creationId xmlns:p14="http://schemas.microsoft.com/office/powerpoint/2010/main" val="166472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9F191-8036-0DA9-AFE7-5B6AB8321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followed to achieve the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214C8-0550-6C14-77CD-4334DC6E3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understand the inverse position kinematics implementation of the manipulator:</a:t>
            </a:r>
          </a:p>
          <a:p>
            <a:pPr lvl="1"/>
            <a:r>
              <a:rPr lang="en-US" dirty="0"/>
              <a:t>Taken the official UR5 URDF file</a:t>
            </a:r>
          </a:p>
          <a:p>
            <a:pPr lvl="1"/>
            <a:r>
              <a:rPr lang="en-US" dirty="0"/>
              <a:t>Added controller</a:t>
            </a:r>
          </a:p>
          <a:p>
            <a:pPr lvl="1"/>
            <a:r>
              <a:rPr lang="en-US" dirty="0"/>
              <a:t>Added hardware interfaces</a:t>
            </a:r>
          </a:p>
          <a:p>
            <a:pPr lvl="1"/>
            <a:r>
              <a:rPr lang="en-US" dirty="0"/>
              <a:t>Written our own FK and IK algorithms based on D-H parameters</a:t>
            </a:r>
          </a:p>
          <a:p>
            <a:pPr lvl="1"/>
            <a:r>
              <a:rPr lang="en-US" dirty="0"/>
              <a:t>Implemented ‘Pick &amp; Place’ workflow using the above functions and simulated the motion in Gazebo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003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9F191-8036-0DA9-AFE7-5B6AB8321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followed to achieve the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214C8-0550-6C14-77CD-4334DC6E3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gain knowledge on </a:t>
            </a:r>
            <a:r>
              <a:rPr lang="en-US" dirty="0" err="1"/>
              <a:t>MoveIt</a:t>
            </a:r>
            <a:r>
              <a:rPr lang="en-US" dirty="0"/>
              <a:t> framework:</a:t>
            </a:r>
          </a:p>
          <a:p>
            <a:pPr lvl="1"/>
            <a:r>
              <a:rPr lang="en-US" dirty="0"/>
              <a:t>Created a UR5 </a:t>
            </a:r>
            <a:r>
              <a:rPr lang="en-US" dirty="0" err="1"/>
              <a:t>MoveIt</a:t>
            </a:r>
            <a:r>
              <a:rPr lang="en-US" dirty="0"/>
              <a:t> package using </a:t>
            </a:r>
            <a:r>
              <a:rPr lang="en-US" dirty="0" err="1"/>
              <a:t>MoveIt</a:t>
            </a:r>
            <a:r>
              <a:rPr lang="en-US" dirty="0"/>
              <a:t> setup assistant</a:t>
            </a:r>
          </a:p>
          <a:p>
            <a:pPr lvl="1"/>
            <a:r>
              <a:rPr lang="en-US" dirty="0"/>
              <a:t>Used </a:t>
            </a:r>
            <a:r>
              <a:rPr lang="en-US" dirty="0" err="1"/>
              <a:t>MoveIt</a:t>
            </a:r>
            <a:r>
              <a:rPr lang="en-US" dirty="0"/>
              <a:t> Pick and Place API to move an abstract object in </a:t>
            </a:r>
            <a:r>
              <a:rPr lang="en-US" dirty="0" err="1"/>
              <a:t>Rviz</a:t>
            </a:r>
            <a:r>
              <a:rPr lang="en-US" dirty="0"/>
              <a:t> simulation environment</a:t>
            </a:r>
          </a:p>
          <a:p>
            <a:pPr lvl="1"/>
            <a:r>
              <a:rPr lang="en-US" dirty="0"/>
              <a:t>Created a sample </a:t>
            </a:r>
            <a:r>
              <a:rPr lang="en-US" dirty="0" err="1"/>
              <a:t>MoveIt</a:t>
            </a:r>
            <a:r>
              <a:rPr lang="en-US" dirty="0"/>
              <a:t> plug-in with our own IK algorithm</a:t>
            </a:r>
          </a:p>
          <a:p>
            <a:pPr lvl="1"/>
            <a:r>
              <a:rPr lang="en-US" dirty="0"/>
              <a:t>Loaded the plug-in into the </a:t>
            </a:r>
            <a:r>
              <a:rPr lang="en-US" dirty="0" err="1"/>
              <a:t>MoveIt</a:t>
            </a:r>
            <a:r>
              <a:rPr lang="en-US" dirty="0"/>
              <a:t> framework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881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471D5-2869-3245-CE81-2A9967A50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DH-Table</a:t>
            </a: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2E90A8F6-1F7E-A4CB-D5AB-922B4A8B95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0703421"/>
              </p:ext>
            </p:extLst>
          </p:nvPr>
        </p:nvGraphicFramePr>
        <p:xfrm>
          <a:off x="677863" y="2160588"/>
          <a:ext cx="9249910" cy="31625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9982">
                  <a:extLst>
                    <a:ext uri="{9D8B030D-6E8A-4147-A177-3AD203B41FA5}">
                      <a16:colId xmlns:a16="http://schemas.microsoft.com/office/drawing/2014/main" val="4293192425"/>
                    </a:ext>
                  </a:extLst>
                </a:gridCol>
                <a:gridCol w="1849982">
                  <a:extLst>
                    <a:ext uri="{9D8B030D-6E8A-4147-A177-3AD203B41FA5}">
                      <a16:colId xmlns:a16="http://schemas.microsoft.com/office/drawing/2014/main" val="2910995065"/>
                    </a:ext>
                  </a:extLst>
                </a:gridCol>
                <a:gridCol w="1849982">
                  <a:extLst>
                    <a:ext uri="{9D8B030D-6E8A-4147-A177-3AD203B41FA5}">
                      <a16:colId xmlns:a16="http://schemas.microsoft.com/office/drawing/2014/main" val="3498620731"/>
                    </a:ext>
                  </a:extLst>
                </a:gridCol>
                <a:gridCol w="1849982">
                  <a:extLst>
                    <a:ext uri="{9D8B030D-6E8A-4147-A177-3AD203B41FA5}">
                      <a16:colId xmlns:a16="http://schemas.microsoft.com/office/drawing/2014/main" val="928207426"/>
                    </a:ext>
                  </a:extLst>
                </a:gridCol>
                <a:gridCol w="1849982">
                  <a:extLst>
                    <a:ext uri="{9D8B030D-6E8A-4147-A177-3AD203B41FA5}">
                      <a16:colId xmlns:a16="http://schemas.microsoft.com/office/drawing/2014/main" val="1639781740"/>
                    </a:ext>
                  </a:extLst>
                </a:gridCol>
              </a:tblGrid>
              <a:tr h="451789">
                <a:tc>
                  <a:txBody>
                    <a:bodyPr/>
                    <a:lstStyle/>
                    <a:p>
                      <a:r>
                        <a:rPr lang="en-US" dirty="0"/>
                        <a:t>Joint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114613"/>
                  </a:ext>
                </a:extLst>
              </a:tr>
              <a:tr h="451789">
                <a:tc>
                  <a:txBody>
                    <a:bodyPr/>
                    <a:lstStyle/>
                    <a:p>
                      <a:r>
                        <a:rPr lang="en-US" dirty="0"/>
                        <a:t>J1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0.089159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/>
                        <a:t>Θ</a:t>
                      </a:r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585592"/>
                  </a:ext>
                </a:extLst>
              </a:tr>
              <a:tr h="451789">
                <a:tc>
                  <a:txBody>
                    <a:bodyPr/>
                    <a:lstStyle/>
                    <a:p>
                      <a:r>
                        <a:rPr lang="en-US" dirty="0"/>
                        <a:t>J2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/>
                        <a:t>Θ</a:t>
                      </a:r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09502"/>
                  </a:ext>
                </a:extLst>
              </a:tr>
              <a:tr h="451789">
                <a:tc>
                  <a:txBody>
                    <a:bodyPr/>
                    <a:lstStyle/>
                    <a:p>
                      <a:r>
                        <a:rPr lang="en-US" dirty="0"/>
                        <a:t>J3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-0.39225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/>
                        <a:t>Θ</a:t>
                      </a:r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388019"/>
                  </a:ext>
                </a:extLst>
              </a:tr>
              <a:tr h="451789">
                <a:tc>
                  <a:txBody>
                    <a:bodyPr/>
                    <a:lstStyle/>
                    <a:p>
                      <a:r>
                        <a:rPr lang="en-US" dirty="0"/>
                        <a:t>J4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0.10915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/>
                        <a:t>Θ</a:t>
                      </a:r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212532"/>
                  </a:ext>
                </a:extLst>
              </a:tr>
              <a:tr h="451789">
                <a:tc>
                  <a:txBody>
                    <a:bodyPr/>
                    <a:lstStyle/>
                    <a:p>
                      <a:r>
                        <a:rPr lang="en-US" dirty="0"/>
                        <a:t>J5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0.09465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-pi/2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/>
                        <a:t>Θ</a:t>
                      </a:r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424800"/>
                  </a:ext>
                </a:extLst>
              </a:tr>
              <a:tr h="451789">
                <a:tc>
                  <a:txBody>
                    <a:bodyPr/>
                    <a:lstStyle/>
                    <a:p>
                      <a:r>
                        <a:rPr lang="en-US" dirty="0"/>
                        <a:t>J6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0.0823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/>
                        <a:t>θ</a:t>
                      </a:r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526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7306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29DFA-C6B3-D4BF-CC99-4320FF6B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Kinematics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55E6E-F09D-6191-9893-20E1FB870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63" y="2160588"/>
            <a:ext cx="8596312" cy="3881437"/>
          </a:xfrm>
        </p:spPr>
        <p:txBody>
          <a:bodyPr/>
          <a:lstStyle/>
          <a:p>
            <a:r>
              <a:rPr lang="en-US" dirty="0"/>
              <a:t>End effector configuration for UR5 home location:</a:t>
            </a:r>
          </a:p>
          <a:p>
            <a:r>
              <a:rPr lang="en-US" dirty="0"/>
              <a:t>Table: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Figure: next slide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49077-24F0-A69E-1503-070086715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85" y="2552700"/>
            <a:ext cx="78486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4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29DFA-C6B3-D4BF-CC99-4320FF6B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Kinematics Validation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5C3DDF-F867-CD60-290B-2C9B18E3E2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457" y="1725159"/>
            <a:ext cx="5715000" cy="50855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AA7136-A531-5E36-1E04-59AE2DB571C0}"/>
              </a:ext>
            </a:extLst>
          </p:cNvPr>
          <p:cNvSpPr txBox="1"/>
          <p:nvPr/>
        </p:nvSpPr>
        <p:spPr>
          <a:xfrm>
            <a:off x="7038454" y="1725159"/>
            <a:ext cx="4471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co-ordinates of the end frame match</a:t>
            </a:r>
          </a:p>
          <a:p>
            <a:r>
              <a:rPr lang="en-US" dirty="0"/>
              <a:t>with the figure shown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11C0C6-647A-CF14-E564-EC9A93163A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4"/>
          <a:stretch/>
        </p:blipFill>
        <p:spPr>
          <a:xfrm>
            <a:off x="7487906" y="2617977"/>
            <a:ext cx="2291442" cy="1752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5ED4F7-A914-4DEE-68BA-6B7A1919F886}"/>
              </a:ext>
            </a:extLst>
          </p:cNvPr>
          <p:cNvSpPr txBox="1"/>
          <p:nvPr/>
        </p:nvSpPr>
        <p:spPr>
          <a:xfrm>
            <a:off x="590550" y="6450765"/>
            <a:ext cx="103060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Ref: http://dr-kors.at/pdf/Dynamic_parameter_identification_of_the_Universal_Robots_UR5.pdf</a:t>
            </a:r>
          </a:p>
        </p:txBody>
      </p:sp>
    </p:spTree>
    <p:extLst>
      <p:ext uri="{BB962C8B-B14F-4D97-AF65-F5344CB8AC3E}">
        <p14:creationId xmlns:p14="http://schemas.microsoft.com/office/powerpoint/2010/main" val="751858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10F7-B428-7529-85EA-DD984054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Kinematics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67AF0C7-8A74-7696-CA0D-8621B57C1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7143" y="1289320"/>
            <a:ext cx="5943600" cy="538812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C723EE-8721-B152-4ADA-3DDC95E5C867}"/>
              </a:ext>
            </a:extLst>
          </p:cNvPr>
          <p:cNvSpPr txBox="1"/>
          <p:nvPr/>
        </p:nvSpPr>
        <p:spPr>
          <a:xfrm>
            <a:off x="925286" y="214448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F2C653-6ADD-1596-F710-E8EB73FDC96C}"/>
              </a:ext>
            </a:extLst>
          </p:cNvPr>
          <p:cNvSpPr txBox="1"/>
          <p:nvPr/>
        </p:nvSpPr>
        <p:spPr>
          <a:xfrm>
            <a:off x="468086" y="1619960"/>
            <a:ext cx="3209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Newton – Raphson Method: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76471A-403A-0227-8F4B-F07EB6B5A7D3}"/>
              </a:ext>
            </a:extLst>
          </p:cNvPr>
          <p:cNvSpPr txBox="1"/>
          <p:nvPr/>
        </p:nvSpPr>
        <p:spPr>
          <a:xfrm>
            <a:off x="2517020" y="3730165"/>
            <a:ext cx="779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565328-C3A4-88FD-EDCB-48A17D5ADD07}"/>
              </a:ext>
            </a:extLst>
          </p:cNvPr>
          <p:cNvSpPr txBox="1"/>
          <p:nvPr/>
        </p:nvSpPr>
        <p:spPr>
          <a:xfrm>
            <a:off x="6085355" y="5568680"/>
            <a:ext cx="2035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Joint Angles</a:t>
            </a:r>
          </a:p>
        </p:txBody>
      </p:sp>
    </p:spTree>
    <p:extLst>
      <p:ext uri="{BB962C8B-B14F-4D97-AF65-F5344CB8AC3E}">
        <p14:creationId xmlns:p14="http://schemas.microsoft.com/office/powerpoint/2010/main" val="260797935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196</TotalTime>
  <Words>950</Words>
  <Application>Microsoft Office PowerPoint</Application>
  <PresentationFormat>Widescreen</PresentationFormat>
  <Paragraphs>144</Paragraphs>
  <Slides>23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Trebuchet MS</vt:lpstr>
      <vt:lpstr>Wingdings 3</vt:lpstr>
      <vt:lpstr>Facet</vt:lpstr>
      <vt:lpstr>Project-2  ENPM – 662 Final Presentation</vt:lpstr>
      <vt:lpstr>Project Description:</vt:lpstr>
      <vt:lpstr>Motivation for Project Selection:</vt:lpstr>
      <vt:lpstr>Process followed to achieve the Goal</vt:lpstr>
      <vt:lpstr>Process followed to achieve the Goal</vt:lpstr>
      <vt:lpstr>DH-Table</vt:lpstr>
      <vt:lpstr>Forward Kinematics</vt:lpstr>
      <vt:lpstr>Forward Kinematics Validation</vt:lpstr>
      <vt:lpstr>Inverse Kinematics</vt:lpstr>
      <vt:lpstr>Inverse Kinematics Validation</vt:lpstr>
      <vt:lpstr>Control Method:</vt:lpstr>
      <vt:lpstr>MoveIt – IK Planner Settings:</vt:lpstr>
      <vt:lpstr>MoveIt – IK Planner Settings:</vt:lpstr>
      <vt:lpstr>MoveIt – IK Planner Settings – Own IK plugin:</vt:lpstr>
      <vt:lpstr>Assumptions:</vt:lpstr>
      <vt:lpstr>Issues faced during the process:</vt:lpstr>
      <vt:lpstr>Gazebo &amp; Rviz visualization</vt:lpstr>
      <vt:lpstr>MoveIt joint control with solution generated by our IK </vt:lpstr>
      <vt:lpstr>Lessons Learned:</vt:lpstr>
      <vt:lpstr>Conclusion</vt:lpstr>
      <vt:lpstr>Individual Contribution</vt:lpstr>
      <vt:lpstr>References:</vt:lpstr>
      <vt:lpstr>Thank you  We would like to thank Dr. Reza Monfaredi &amp; TAs – Pavan &amp; Adarsh, for their valuable guidance in accomplishing this project.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Project-2  Introduction to Robot Modeling</dc:title>
  <dc:creator>Arshad Shaik</dc:creator>
  <cp:lastModifiedBy>Arshad Shaik</cp:lastModifiedBy>
  <cp:revision>12</cp:revision>
  <dcterms:created xsi:type="dcterms:W3CDTF">2022-12-05T08:01:06Z</dcterms:created>
  <dcterms:modified xsi:type="dcterms:W3CDTF">2022-12-05T23:55:55Z</dcterms:modified>
</cp:coreProperties>
</file>